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64" r:id="rId3"/>
    <p:sldId id="267" r:id="rId4"/>
    <p:sldId id="259" r:id="rId5"/>
    <p:sldId id="269" r:id="rId6"/>
    <p:sldId id="270" r:id="rId7"/>
    <p:sldId id="271" r:id="rId8"/>
    <p:sldId id="268" r:id="rId9"/>
    <p:sldId id="263" r:id="rId10"/>
    <p:sldId id="261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94"/>
    <a:srgbClr val="BAA266"/>
    <a:srgbClr val="7B6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FDCB6-9AB7-4969-A4B2-44F336268B6A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1223F-91CB-40FB-A616-8D8542DAAC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369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1BA25-45AC-0C48-96BD-5DDCEEC5AF5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705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565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40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52708-48AF-B63C-2E6D-B22692A05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848B55-1A6A-9510-6E54-E17787F9A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26FFC2-6406-4178-8C8D-450D7078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C26520-859C-5097-D2D1-B9A4F6B7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D70DF2-29C7-F888-0BB2-51AD349E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 descr="Ein Bild, das Messstab Maßband, Person, Werkzeug, Nagel enthält.&#10;&#10;Automatisch generierte Beschreibung">
            <a:extLst>
              <a:ext uri="{FF2B5EF4-FFF2-40B4-BE49-F238E27FC236}">
                <a16:creationId xmlns:a16="http://schemas.microsoft.com/office/drawing/2014/main" id="{F6CEEAFC-14B2-9DFB-A59F-908375AF0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55" y="-1146483"/>
            <a:ext cx="13032606" cy="868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0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2C894-153A-8943-1A77-74A1DDDD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D116D3-367B-58F5-D9EB-CF12DB873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480E52-E43D-24BE-9F32-0855947C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941A47-BDCA-330C-914E-8F7FD72D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2F5D39-E009-5F99-3251-31714589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383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CC7D35-9902-B397-67DC-1A2F5D1C7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8A7E16B-97BD-7517-AC5A-7BEC3E18E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D5BB53-ADBE-EA25-BCAB-DF5B3EDB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98CF4D-F0AA-77B0-51F0-1E91C59A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0E3781-26D2-CE80-D5AA-1CA61528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407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970B994C-A700-4648-A4D6-B500A702200B}"/>
              </a:ext>
            </a:extLst>
          </p:cNvPr>
          <p:cNvSpPr/>
          <p:nvPr userDrawn="1"/>
        </p:nvSpPr>
        <p:spPr>
          <a:xfrm>
            <a:off x="4467069" y="1754155"/>
            <a:ext cx="7724931" cy="51038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169D4C1-82D6-4206-B0E8-AF62D6F09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754155 h 6858000"/>
              <a:gd name="connsiteX3" fmla="*/ 4467070 w 12192000"/>
              <a:gd name="connsiteY3" fmla="*/ 1754155 h 6858000"/>
              <a:gd name="connsiteX4" fmla="*/ 446707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754155"/>
                </a:lnTo>
                <a:lnTo>
                  <a:pt x="4467070" y="1754155"/>
                </a:lnTo>
                <a:lnTo>
                  <a:pt x="446707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7404" y="2335342"/>
            <a:ext cx="6580584" cy="1951037"/>
          </a:xfrm>
        </p:spPr>
        <p:txBody>
          <a:bodyPr rtlCol="0" anchor="t" anchorCtr="0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2894" y="4286379"/>
            <a:ext cx="4093029" cy="1642473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1150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42031C9-0B4C-44DA-907A-9CB1434077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11" y="876926"/>
            <a:ext cx="5079113" cy="1356607"/>
          </a:xfrm>
        </p:spPr>
        <p:txBody>
          <a:bodyPr rtlCol="0" anchor="t" anchorCtr="0">
            <a:normAutofit/>
          </a:bodyPr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10" y="2233534"/>
            <a:ext cx="4205990" cy="2833142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E23592C-4E26-184A-AAED-41EC35AFF551}"/>
              </a:ext>
            </a:extLst>
          </p:cNvPr>
          <p:cNvCxnSpPr/>
          <p:nvPr userDrawn="1"/>
        </p:nvCxnSpPr>
        <p:spPr>
          <a:xfrm>
            <a:off x="0" y="5711252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68C5F28-837A-4354-8BA4-A994BD1D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8890" y="6356350"/>
            <a:ext cx="3108434" cy="365125"/>
          </a:xfrm>
        </p:spPr>
        <p:txBody>
          <a:bodyPr rtlCol="0"/>
          <a:lstStyle>
            <a:lvl1pPr algn="r">
              <a:defRPr>
                <a:latin typeface="+mn-lt"/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A6EDF98A-063D-47C8-8D91-A223F995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042684A6-77E9-406F-A431-4C57DCAE6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954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85484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629" y="611455"/>
            <a:ext cx="10646275" cy="1356607"/>
          </a:xfrm>
        </p:spPr>
        <p:txBody>
          <a:bodyPr rtlCol="0"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0390" y="1883664"/>
            <a:ext cx="11386181" cy="4352544"/>
          </a:xfrm>
        </p:spPr>
        <p:txBody>
          <a:bodyPr rtlCol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l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 algn="l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8458DC-876E-488A-944B-22A18113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8DA1A0-979E-4983-A719-E249D39F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C9D0CB-E1A8-47F0-B2C6-6F370F7E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60084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F0C0123-3B3C-46FD-A0A1-ADA503507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4576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631132"/>
            <a:ext cx="11118272" cy="1662546"/>
          </a:xfrm>
          <a:solidFill>
            <a:schemeClr val="tx1">
              <a:alpha val="89000"/>
            </a:schemeClr>
          </a:solidFill>
        </p:spPr>
        <p:txBody>
          <a:bodyPr lIns="914400" rtlCol="0" anchor="ctr" anchorCtr="0"/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593635"/>
            <a:ext cx="9926782" cy="1662546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6E747029-9859-DC45-9A77-7E1D4D104189}"/>
              </a:ext>
            </a:extLst>
          </p:cNvPr>
          <p:cNvCxnSpPr>
            <a:cxnSpLocks/>
          </p:cNvCxnSpPr>
          <p:nvPr userDrawn="1"/>
        </p:nvCxnSpPr>
        <p:spPr>
          <a:xfrm>
            <a:off x="7605486" y="6256186"/>
            <a:ext cx="45865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96DEBBF3-C67B-47A9-B715-36E7E467ECA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476355C-0230-4853-AF11-0A1B0AD8EB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D0A15523-9DC0-4DB6-AAB5-709BE171FB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85337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182AD2A-0ECB-4BEA-B4FC-8A8041F4F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12238"/>
            <a:ext cx="12199673" cy="294576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76650"/>
            <a:ext cx="10515600" cy="1252163"/>
          </a:xfrm>
        </p:spPr>
        <p:txBody>
          <a:bodyPr rtlCol="0" anchor="ctr" anchorCtr="0"/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928813"/>
            <a:ext cx="10515600" cy="1645660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96333DBA-ED5F-B346-8E4B-C25112DBA65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505786" y="-1017238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8D41C68D-A186-4D75-82A5-8C2768B1846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88CEBD28-6BC1-4BA2-9AB9-287381DFB6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F89D9479-2604-412D-9703-94A042E59F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46410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5119" y="3846786"/>
            <a:ext cx="4137288" cy="2253977"/>
          </a:xfrm>
        </p:spPr>
        <p:txBody>
          <a:bodyPr rtlCol="0" anchor="t" anchorCtr="0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pPr rtl="0"/>
            <a:r>
              <a:rPr lang="de-DE" noProof="0"/>
              <a:t>Klicken, um Master zu bearbeiten 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7615000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grammplatzhalter 15">
            <a:extLst>
              <a:ext uri="{FF2B5EF4-FFF2-40B4-BE49-F238E27FC236}">
                <a16:creationId xmlns:a16="http://schemas.microsoft.com/office/drawing/2014/main" id="{575A85FE-F25A-AA48-9533-535C917EBF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74650" y="173736"/>
            <a:ext cx="6761163" cy="57404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22378FC3-0625-417F-9504-AB730950476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BF811660-F20D-49FF-9445-C36E49BD31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9252CDD4-236D-4E0B-B7E5-1299FC84F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1134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03" y="3663846"/>
            <a:ext cx="4385565" cy="2235016"/>
          </a:xfrm>
        </p:spPr>
        <p:txBody>
          <a:bodyPr rtlCol="0" anchor="t" anchorCtr="0">
            <a:normAutofit/>
          </a:bodyPr>
          <a:lstStyle>
            <a:lvl1pPr algn="l">
              <a:defRPr sz="5400">
                <a:latin typeface="+mj-lt"/>
              </a:defRPr>
            </a:lvl1pPr>
          </a:lstStyle>
          <a:p>
            <a:pPr rtl="0"/>
            <a:r>
              <a:rPr lang="de-DE" noProof="0"/>
              <a:t>Klicken, um Master zu bearbeiten 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4523214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039E4E5-7FFE-CC4B-8842-71AE4FA86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9850" y="3667020"/>
            <a:ext cx="5564845" cy="2235016"/>
          </a:xfrm>
        </p:spPr>
        <p:txBody>
          <a:bodyPr rtlCol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30245D5-FEED-9942-BB36-B4B0944B9E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613" y="549275"/>
            <a:ext cx="2555875" cy="283845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EE6AB47-FCD9-0E4A-8E1D-B4C8D134BB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8820" y="549275"/>
            <a:ext cx="2555875" cy="283845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878389-B981-B246-9A16-3137079B452D}"/>
              </a:ext>
            </a:extLst>
          </p:cNvPr>
          <p:cNvSpPr/>
          <p:nvPr userDrawn="1"/>
        </p:nvSpPr>
        <p:spPr>
          <a:xfrm>
            <a:off x="0" y="6174931"/>
            <a:ext cx="12192000" cy="683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2B04B165-7AD0-4017-991A-53D3876388E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DF0ACE5-9E0A-47E1-A9C1-193F90792C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B5A32872-1E9F-499E-A0E5-E25A255707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22786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449822"/>
            <a:ext cx="4812867" cy="63626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Hier klicken, um Mastertextformatvorlagen zu bearbeiten 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52954"/>
            <a:ext cx="4812867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6563" y="2449822"/>
            <a:ext cx="5294154" cy="63626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Hier klicken, um Mastertextformatvorlagen zu bearbeiten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6563" y="3152954"/>
            <a:ext cx="5294154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F2090A0-772A-C549-8840-0CF48830E68A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ildplatzhalter 17">
            <a:extLst>
              <a:ext uri="{FF2B5EF4-FFF2-40B4-BE49-F238E27FC236}">
                <a16:creationId xmlns:a16="http://schemas.microsoft.com/office/drawing/2014/main" id="{2F5025B1-54F6-4735-8BE4-31E33BB3C1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742881-DAF4-4DFE-8C09-2BCC306EF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Datumsplatzhalter 6">
            <a:extLst>
              <a:ext uri="{FF2B5EF4-FFF2-40B4-BE49-F238E27FC236}">
                <a16:creationId xmlns:a16="http://schemas.microsoft.com/office/drawing/2014/main" id="{DFC82FBA-0F09-4E2A-B286-CC1BAF61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10" name="Fußzeilenplatzhalter 10">
            <a:extLst>
              <a:ext uri="{FF2B5EF4-FFF2-40B4-BE49-F238E27FC236}">
                <a16:creationId xmlns:a16="http://schemas.microsoft.com/office/drawing/2014/main" id="{35C8B9BF-3225-42AC-AC54-8108B877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2CA33E4-9BFE-4DCE-972D-17F3F706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7501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7A6BF-C9B2-FE5F-DF05-2E1EAF73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1BF5B5-3BE6-5CCA-EEE5-6327E5AAB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C7B721-FF95-0E19-244C-CEA1BCF42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C7E13F-5FFA-98A3-3DBB-7A0C58989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9579D1-254B-EB47-6B3E-007D3073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2731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484326"/>
            <a:ext cx="3205396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Hier klicken, um Mastertextformatvorlagen zu bearbeiten 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3187458"/>
            <a:ext cx="3205396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50008" y="2484326"/>
            <a:ext cx="3221182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Hier klicken, um Mastertextformatvorlagen zu bearbeiten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50008" y="3187458"/>
            <a:ext cx="3221182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860ECCB6-C8A8-BB43-AC04-B3621CFEC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013" y="2484326"/>
            <a:ext cx="3221182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Hier klicken, um Mastertextformatvorlagen zu bearbeiten 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A42E179B-3AD1-7F42-AE86-86F1F9A377E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76013" y="3187458"/>
            <a:ext cx="3221182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81FA6F8-E47A-AF48-81E8-B32BDDD67498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ildplatzhalter 17">
            <a:extLst>
              <a:ext uri="{FF2B5EF4-FFF2-40B4-BE49-F238E27FC236}">
                <a16:creationId xmlns:a16="http://schemas.microsoft.com/office/drawing/2014/main" id="{D90CF65F-2A4B-483A-A668-8CA45F6BA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FB9C7FF7-CB56-49D5-BC60-5B51F7308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2" name="Datumsplatzhalter 6">
            <a:extLst>
              <a:ext uri="{FF2B5EF4-FFF2-40B4-BE49-F238E27FC236}">
                <a16:creationId xmlns:a16="http://schemas.microsoft.com/office/drawing/2014/main" id="{3DEAC756-8E1D-4F9B-A6AC-2CB1A39280CF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13" name="Fußzeilenplatzhalter 10">
            <a:extLst>
              <a:ext uri="{FF2B5EF4-FFF2-40B4-BE49-F238E27FC236}">
                <a16:creationId xmlns:a16="http://schemas.microsoft.com/office/drawing/2014/main" id="{4DC7375B-BA19-477E-BC1F-E66C9A32D34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2EF863B1-B71D-40A5-B100-BEDDF132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22220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Layout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4">
            <a:extLst>
              <a:ext uri="{FF2B5EF4-FFF2-40B4-BE49-F238E27FC236}">
                <a16:creationId xmlns:a16="http://schemas.microsoft.com/office/drawing/2014/main" id="{98CBB35A-0A08-5041-BD40-BF45BC1AEA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261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Textplatzhalter 26">
            <a:extLst>
              <a:ext uri="{FF2B5EF4-FFF2-40B4-BE49-F238E27FC236}">
                <a16:creationId xmlns:a16="http://schemas.microsoft.com/office/drawing/2014/main" id="{13A7526F-5EB1-B149-A17B-140D879C22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783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F324894D-54DA-A14A-A64C-19BB8656F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783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8" name="Bildplatzhalter 24">
            <a:extLst>
              <a:ext uri="{FF2B5EF4-FFF2-40B4-BE49-F238E27FC236}">
                <a16:creationId xmlns:a16="http://schemas.microsoft.com/office/drawing/2014/main" id="{668630C3-2B55-3E42-B37C-761FC5B8D9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9243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9" name="Textplatzhalter 26">
            <a:extLst>
              <a:ext uri="{FF2B5EF4-FFF2-40B4-BE49-F238E27FC236}">
                <a16:creationId xmlns:a16="http://schemas.microsoft.com/office/drawing/2014/main" id="{13A77570-6922-804B-9561-A4FD1EECA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5765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10" name="Textplatzhalter 26">
            <a:extLst>
              <a:ext uri="{FF2B5EF4-FFF2-40B4-BE49-F238E27FC236}">
                <a16:creationId xmlns:a16="http://schemas.microsoft.com/office/drawing/2014/main" id="{E1C349B5-EA89-A045-923D-E8C06B61BF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5765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11" name="Bildplatzhalter 24">
            <a:extLst>
              <a:ext uri="{FF2B5EF4-FFF2-40B4-BE49-F238E27FC236}">
                <a16:creationId xmlns:a16="http://schemas.microsoft.com/office/drawing/2014/main" id="{4355BC29-468B-9443-AAF0-D4F9A17CBB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13225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12" name="Textplatzhalter 26">
            <a:extLst>
              <a:ext uri="{FF2B5EF4-FFF2-40B4-BE49-F238E27FC236}">
                <a16:creationId xmlns:a16="http://schemas.microsoft.com/office/drawing/2014/main" id="{0ACA1FDC-8C3E-1548-BBD5-7F8C1F2BE6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9747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13" name="Textplatzhalter 26">
            <a:extLst>
              <a:ext uri="{FF2B5EF4-FFF2-40B4-BE49-F238E27FC236}">
                <a16:creationId xmlns:a16="http://schemas.microsoft.com/office/drawing/2014/main" id="{01851322-3359-0A4C-A37F-267BC65A6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747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14" name="Bildplatzhalter 24">
            <a:extLst>
              <a:ext uri="{FF2B5EF4-FFF2-40B4-BE49-F238E27FC236}">
                <a16:creationId xmlns:a16="http://schemas.microsoft.com/office/drawing/2014/main" id="{59988A13-ECF1-ED4E-B389-5F37421ED4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77207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15" name="Textplatzhalter 26">
            <a:extLst>
              <a:ext uri="{FF2B5EF4-FFF2-40B4-BE49-F238E27FC236}">
                <a16:creationId xmlns:a16="http://schemas.microsoft.com/office/drawing/2014/main" id="{1638E04D-DAC7-604F-A069-95B2DFCC77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3729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16" name="Textplatzhalter 26">
            <a:extLst>
              <a:ext uri="{FF2B5EF4-FFF2-40B4-BE49-F238E27FC236}">
                <a16:creationId xmlns:a16="http://schemas.microsoft.com/office/drawing/2014/main" id="{90B59C4A-4CEA-9A4D-B122-9413587B21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33729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17" name="Bildplatzhalter 17">
            <a:extLst>
              <a:ext uri="{FF2B5EF4-FFF2-40B4-BE49-F238E27FC236}">
                <a16:creationId xmlns:a16="http://schemas.microsoft.com/office/drawing/2014/main" id="{7DDB2A7E-5AF6-4711-8A74-79B2DF28E6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84DE4F48-3DE9-4C77-86D8-E2729DB71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9" name="Datumsplatzhalter 6">
            <a:extLst>
              <a:ext uri="{FF2B5EF4-FFF2-40B4-BE49-F238E27FC236}">
                <a16:creationId xmlns:a16="http://schemas.microsoft.com/office/drawing/2014/main" id="{A220F2AA-9E42-4AB5-8185-09F43E8B417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20" name="Fußzeilenplatzhalter 10">
            <a:extLst>
              <a:ext uri="{FF2B5EF4-FFF2-40B4-BE49-F238E27FC236}">
                <a16:creationId xmlns:a16="http://schemas.microsoft.com/office/drawing/2014/main" id="{CE3D587E-37A7-4617-98F5-BBAEA534F79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9254D0DC-D4BC-4F16-9841-5BD3BB3DF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416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Layout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sz="6000"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1BA2D214-E442-1E4E-97CD-BEF2BAC1A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950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8CDBFFA1-19CC-A745-A4B0-C4C7E165E8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325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6865090D-070B-514D-8644-27AA44684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325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29" name="Bildplatzhalter 24">
            <a:extLst>
              <a:ext uri="{FF2B5EF4-FFF2-40B4-BE49-F238E27FC236}">
                <a16:creationId xmlns:a16="http://schemas.microsoft.com/office/drawing/2014/main" id="{BDCAC79F-D619-4A4D-AA16-33462F91C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3785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30" name="Textplatzhalter 26">
            <a:extLst>
              <a:ext uri="{FF2B5EF4-FFF2-40B4-BE49-F238E27FC236}">
                <a16:creationId xmlns:a16="http://schemas.microsoft.com/office/drawing/2014/main" id="{60BA181C-FF2A-FC45-8F96-700584BD2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160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31" name="Textplatzhalter 26">
            <a:extLst>
              <a:ext uri="{FF2B5EF4-FFF2-40B4-BE49-F238E27FC236}">
                <a16:creationId xmlns:a16="http://schemas.microsoft.com/office/drawing/2014/main" id="{AC5838B0-DD1C-E84B-9489-3993D788FF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8160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32" name="Bildplatzhalter 24">
            <a:extLst>
              <a:ext uri="{FF2B5EF4-FFF2-40B4-BE49-F238E27FC236}">
                <a16:creationId xmlns:a16="http://schemas.microsoft.com/office/drawing/2014/main" id="{7175A9C4-CAA9-A64F-A5D8-1C0A7C1B5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5620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33" name="Textplatzhalter 26">
            <a:extLst>
              <a:ext uri="{FF2B5EF4-FFF2-40B4-BE49-F238E27FC236}">
                <a16:creationId xmlns:a16="http://schemas.microsoft.com/office/drawing/2014/main" id="{9C830668-9722-B940-B234-BB9FE0EFE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9995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34" name="Textplatzhalter 26">
            <a:extLst>
              <a:ext uri="{FF2B5EF4-FFF2-40B4-BE49-F238E27FC236}">
                <a16:creationId xmlns:a16="http://schemas.microsoft.com/office/drawing/2014/main" id="{5BCB1F98-2365-A845-807C-BE51A3C6DA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9995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35" name="Bildplatzhalter 24">
            <a:extLst>
              <a:ext uri="{FF2B5EF4-FFF2-40B4-BE49-F238E27FC236}">
                <a16:creationId xmlns:a16="http://schemas.microsoft.com/office/drawing/2014/main" id="{B18B6DCA-AAB8-5F4F-9DD5-B86EE8CBD3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9526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36" name="Textplatzhalter 26">
            <a:extLst>
              <a:ext uri="{FF2B5EF4-FFF2-40B4-BE49-F238E27FC236}">
                <a16:creationId xmlns:a16="http://schemas.microsoft.com/office/drawing/2014/main" id="{CE3D1F83-7947-624B-AC3C-7D21821AE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901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37" name="Textplatzhalter 26">
            <a:extLst>
              <a:ext uri="{FF2B5EF4-FFF2-40B4-BE49-F238E27FC236}">
                <a16:creationId xmlns:a16="http://schemas.microsoft.com/office/drawing/2014/main" id="{3608F6B5-173E-7945-A6B4-E26276D080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03901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38" name="Bildplatzhalter 24">
            <a:extLst>
              <a:ext uri="{FF2B5EF4-FFF2-40B4-BE49-F238E27FC236}">
                <a16:creationId xmlns:a16="http://schemas.microsoft.com/office/drawing/2014/main" id="{1ACD0622-4EE2-F64A-A285-02AFE95C5DD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31950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39" name="Textplatzhalter 26">
            <a:extLst>
              <a:ext uri="{FF2B5EF4-FFF2-40B4-BE49-F238E27FC236}">
                <a16:creationId xmlns:a16="http://schemas.microsoft.com/office/drawing/2014/main" id="{D99EB1E8-DE2D-6E40-91BE-B3B1C6ABB7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6325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40" name="Textplatzhalter 26">
            <a:extLst>
              <a:ext uri="{FF2B5EF4-FFF2-40B4-BE49-F238E27FC236}">
                <a16:creationId xmlns:a16="http://schemas.microsoft.com/office/drawing/2014/main" id="{CE209033-590B-EA41-9FA9-8D3E20BB5B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6325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41" name="Bildplatzhalter 24">
            <a:extLst>
              <a:ext uri="{FF2B5EF4-FFF2-40B4-BE49-F238E27FC236}">
                <a16:creationId xmlns:a16="http://schemas.microsoft.com/office/drawing/2014/main" id="{F0EF7FD9-70EA-7D43-AC3A-5648C324AB8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13785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42" name="Textplatzhalter 26">
            <a:extLst>
              <a:ext uri="{FF2B5EF4-FFF2-40B4-BE49-F238E27FC236}">
                <a16:creationId xmlns:a16="http://schemas.microsoft.com/office/drawing/2014/main" id="{20F05298-65A6-7149-AC3E-A91938A0C8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8160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43" name="Textplatzhalter 26">
            <a:extLst>
              <a:ext uri="{FF2B5EF4-FFF2-40B4-BE49-F238E27FC236}">
                <a16:creationId xmlns:a16="http://schemas.microsoft.com/office/drawing/2014/main" id="{E829FF2B-369F-084A-92BE-A42EAD9582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58160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44" name="Bildplatzhalter 24">
            <a:extLst>
              <a:ext uri="{FF2B5EF4-FFF2-40B4-BE49-F238E27FC236}">
                <a16:creationId xmlns:a16="http://schemas.microsoft.com/office/drawing/2014/main" id="{4E50BB28-D79E-534D-8075-5285673B6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5620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45" name="Textplatzhalter 26">
            <a:extLst>
              <a:ext uri="{FF2B5EF4-FFF2-40B4-BE49-F238E27FC236}">
                <a16:creationId xmlns:a16="http://schemas.microsoft.com/office/drawing/2014/main" id="{F5EB1EB1-0DFF-1C42-9692-85E5A411C8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9995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46" name="Textplatzhalter 26">
            <a:extLst>
              <a:ext uri="{FF2B5EF4-FFF2-40B4-BE49-F238E27FC236}">
                <a16:creationId xmlns:a16="http://schemas.microsoft.com/office/drawing/2014/main" id="{5FEA11E4-7068-E649-9E09-67A1EA10B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9995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47" name="Bildplatzhalter 24">
            <a:extLst>
              <a:ext uri="{FF2B5EF4-FFF2-40B4-BE49-F238E27FC236}">
                <a16:creationId xmlns:a16="http://schemas.microsoft.com/office/drawing/2014/main" id="{44F9519B-1C20-B848-A15F-EE4D09E5B93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59526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48" name="Textplatzhalter 26">
            <a:extLst>
              <a:ext uri="{FF2B5EF4-FFF2-40B4-BE49-F238E27FC236}">
                <a16:creationId xmlns:a16="http://schemas.microsoft.com/office/drawing/2014/main" id="{22673807-D8F9-5940-AA4D-A70F000074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03901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/>
              <a:t>Hier klicken, um Mastertextformatvorlagen zu bearbeiten</a:t>
            </a:r>
          </a:p>
        </p:txBody>
      </p:sp>
      <p:sp>
        <p:nvSpPr>
          <p:cNvPr id="49" name="Textplatzhalter 26">
            <a:extLst>
              <a:ext uri="{FF2B5EF4-FFF2-40B4-BE49-F238E27FC236}">
                <a16:creationId xmlns:a16="http://schemas.microsoft.com/office/drawing/2014/main" id="{7E03C2A1-41CE-E946-B243-A1235A7E06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03901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de-DE" noProof="0" dirty="0"/>
              <a:t>Hier klicken, um Mastertextformatvorlagen zu bearbeiten</a:t>
            </a:r>
          </a:p>
        </p:txBody>
      </p:sp>
      <p:sp>
        <p:nvSpPr>
          <p:cNvPr id="50" name="Datumsplatzhalter 6">
            <a:extLst>
              <a:ext uri="{FF2B5EF4-FFF2-40B4-BE49-F238E27FC236}">
                <a16:creationId xmlns:a16="http://schemas.microsoft.com/office/drawing/2014/main" id="{698236FE-C9B0-4E5C-A23B-C02CA6C84173}"/>
              </a:ext>
            </a:extLst>
          </p:cNvPr>
          <p:cNvSpPr>
            <a:spLocks noGrp="1"/>
          </p:cNvSpPr>
          <p:nvPr>
            <p:ph type="dt" sz="half" idx="34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  <a:endParaRPr lang="de-DE" noProof="0" dirty="0"/>
          </a:p>
        </p:txBody>
      </p:sp>
      <p:sp>
        <p:nvSpPr>
          <p:cNvPr id="51" name="Fußzeilenplatzhalter 10">
            <a:extLst>
              <a:ext uri="{FF2B5EF4-FFF2-40B4-BE49-F238E27FC236}">
                <a16:creationId xmlns:a16="http://schemas.microsoft.com/office/drawing/2014/main" id="{A93C8C74-29A3-4BCC-8EB9-53CE59B4C8F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 dirty="0"/>
              <a:t>Titel der Präsentation</a:t>
            </a:r>
          </a:p>
        </p:txBody>
      </p:sp>
      <p:sp>
        <p:nvSpPr>
          <p:cNvPr id="52" name="Foliennummernplatzhalter 11">
            <a:extLst>
              <a:ext uri="{FF2B5EF4-FFF2-40B4-BE49-F238E27FC236}">
                <a16:creationId xmlns:a16="http://schemas.microsoft.com/office/drawing/2014/main" id="{0DF7F3BB-66CF-46E2-823F-D94C887BC3F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9639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7480465" cy="1325563"/>
          </a:xfrm>
        </p:spPr>
        <p:txBody>
          <a:bodyPr rtlCol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F819E775-79C1-C048-A1C9-A453CB9DF3F9}"/>
              </a:ext>
            </a:extLst>
          </p:cNvPr>
          <p:cNvCxnSpPr/>
          <p:nvPr userDrawn="1"/>
        </p:nvCxnSpPr>
        <p:spPr>
          <a:xfrm>
            <a:off x="8504420" y="692983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martArt-Platzhalter 4">
            <a:extLst>
              <a:ext uri="{FF2B5EF4-FFF2-40B4-BE49-F238E27FC236}">
                <a16:creationId xmlns:a16="http://schemas.microsoft.com/office/drawing/2014/main" id="{2DAB336B-F2EE-7540-B6B9-179BD611A5A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81000" y="1839913"/>
            <a:ext cx="11363325" cy="45720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449E2D85-4B9C-467E-B70E-FFFA196D74D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7" name="Fußzeilenplatzhalter 10">
            <a:extLst>
              <a:ext uri="{FF2B5EF4-FFF2-40B4-BE49-F238E27FC236}">
                <a16:creationId xmlns:a16="http://schemas.microsoft.com/office/drawing/2014/main" id="{CDB1B6C7-69CF-4FD7-B86B-D3BD6D56A4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8" name="Foliennummernplatzhalter 11">
            <a:extLst>
              <a:ext uri="{FF2B5EF4-FFF2-40B4-BE49-F238E27FC236}">
                <a16:creationId xmlns:a16="http://schemas.microsoft.com/office/drawing/2014/main" id="{ABDCE1B3-CAC8-44F2-9A63-C903CBFBAF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12656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BF7DDA28-4051-4C9A-8640-99B7D9008E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6957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20" name="Tabellenplatzhalter 19">
            <a:extLst>
              <a:ext uri="{FF2B5EF4-FFF2-40B4-BE49-F238E27FC236}">
                <a16:creationId xmlns:a16="http://schemas.microsoft.com/office/drawing/2014/main" id="{822FF587-E1EB-4FC1-BE5F-847FC830EBC7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1097279" y="2761488"/>
            <a:ext cx="9997440" cy="2825496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Datumsplatzhalter 6">
            <a:extLst>
              <a:ext uri="{FF2B5EF4-FFF2-40B4-BE49-F238E27FC236}">
                <a16:creationId xmlns:a16="http://schemas.microsoft.com/office/drawing/2014/main" id="{404CA344-7BF6-40E6-846B-4DFC68BB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20XX</a:t>
            </a:r>
          </a:p>
        </p:txBody>
      </p:sp>
      <p:sp>
        <p:nvSpPr>
          <p:cNvPr id="6" name="Fußzeilenplatzhalter 10">
            <a:extLst>
              <a:ext uri="{FF2B5EF4-FFF2-40B4-BE49-F238E27FC236}">
                <a16:creationId xmlns:a16="http://schemas.microsoft.com/office/drawing/2014/main" id="{4DF15184-BCA8-45CA-8E5F-B680ADBF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7" name="Foliennummernplatzhalter 11">
            <a:extLst>
              <a:ext uri="{FF2B5EF4-FFF2-40B4-BE49-F238E27FC236}">
                <a16:creationId xmlns:a16="http://schemas.microsoft.com/office/drawing/2014/main" id="{829741B7-179B-4CE8-A5A5-D3EF5527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85823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9B023D1-B432-4327-9B3B-545A055D0C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8905"/>
            <a:ext cx="12261163" cy="6896905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44B8F7E-01E4-AA4B-B60F-A2BF94E3A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0439" y="1886755"/>
            <a:ext cx="9131121" cy="3084489"/>
          </a:xfrm>
          <a:solidFill>
            <a:schemeClr val="accent1">
              <a:alpha val="89000"/>
            </a:schemeClr>
          </a:solidFill>
        </p:spPr>
        <p:txBody>
          <a:bodyPr lIns="1005840" tIns="640080" rtlCol="0" anchor="t" anchorCtr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8581E8-B832-44F5-8573-1D49AF804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642" y="4040803"/>
            <a:ext cx="7766978" cy="484050"/>
          </a:xfrm>
        </p:spPr>
        <p:txBody>
          <a:bodyPr rtlCol="0">
            <a:noAutofit/>
          </a:bodyPr>
          <a:lstStyle>
            <a:lvl1pPr>
              <a:defRPr sz="1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38C5CB97-CD0D-4684-A674-58C891FBC2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9DB43653-49BD-4FF8-AC52-100F2628D0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C175707F-64A0-469B-AE09-445DCC67D3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8521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0BFED5AE-62FF-41D3-952B-067FA6638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" y="-4763"/>
            <a:ext cx="5021348" cy="68580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778" y="457201"/>
            <a:ext cx="4776538" cy="2285999"/>
          </a:xfrm>
          <a:solidFill>
            <a:schemeClr val="tx1">
              <a:alpha val="92000"/>
            </a:schemeClr>
          </a:solidFill>
        </p:spPr>
        <p:txBody>
          <a:bodyPr lIns="457200" rtlCol="0" anchor="ctr">
            <a:no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484357"/>
            <a:ext cx="5259388" cy="444215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6C26EFF-CEA6-4978-A83B-400BFB2B863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FC19E3C-A9EA-4809-9D98-B4C1EB8B35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973FE4BB-3117-49A2-8624-3E68B81192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83979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10938"/>
            <a:ext cx="3932237" cy="355805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9" name="Rechtwinkliges Dreieck 8">
            <a:extLst>
              <a:ext uri="{FF2B5EF4-FFF2-40B4-BE49-F238E27FC236}">
                <a16:creationId xmlns:a16="http://schemas.microsoft.com/office/drawing/2014/main" id="{AF17559D-BCE9-2744-9623-22E1EE6DF537}"/>
              </a:ext>
            </a:extLst>
          </p:cNvPr>
          <p:cNvSpPr/>
          <p:nvPr userDrawn="1"/>
        </p:nvSpPr>
        <p:spPr>
          <a:xfrm flipH="1">
            <a:off x="6633556" y="1429789"/>
            <a:ext cx="5558444" cy="542821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de-DE" noProof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6F2EDADE-B47B-8242-8D03-079A12F1C7A2}"/>
              </a:ext>
            </a:extLst>
          </p:cNvPr>
          <p:cNvCxnSpPr>
            <a:cxnSpLocks/>
          </p:cNvCxnSpPr>
          <p:nvPr userDrawn="1"/>
        </p:nvCxnSpPr>
        <p:spPr>
          <a:xfrm>
            <a:off x="483229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6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76E84-D8A8-CFD2-2D0C-68270B45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574C81-6D16-6328-35C1-695886EEA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672EF5-9B32-1CA2-754E-274818B0F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B8C9D7-5197-A58D-8973-3528F375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227C78-54AD-D234-C2A3-655252DB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383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DC806-A525-AF6F-6C3B-B29EBFC5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8EEAD3-1ADC-7925-524E-93028DD8F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F9C30E-CFA3-4EBB-2128-926A20671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B44862-981E-8491-486C-4220F713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CFD94C-C473-8D25-BDFB-0F5B74820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B24EA8-EDF0-C0A6-79DC-CC0C991B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701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E3455-68DE-0F0A-BC68-F4DF67ECE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9EB159-8F79-E8BA-5FB1-C6F0AC441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B850FE-E217-5530-3D6D-96AC84DC1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73A5EA-002E-1D82-7642-8292556C1D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B3E16A6-7435-729D-9D03-9C39B195A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7A90A7B-7C3A-FC4E-9938-F0A71CCD9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CF4E86-27F2-DAEB-22AB-CD164BCE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62C995F-5F21-31BC-BCD9-ECA8099E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489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EAC8E-4F21-3456-FE7F-CD9314C1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BC74B1C-0675-1E3B-4F04-B8FF4AC5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84CC72-C40E-86C3-6970-7DAB51FDB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19E34A-C825-AFA5-FE07-4BD4DD21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908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1099AF3-DA44-2AC3-033E-3762D94FC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805362-B965-A765-F5AB-71341CDC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B5927-A5D2-5FC2-8197-A2F52135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96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5DC38-4164-C2BC-FB81-610169774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34C173-23EF-FA85-D9E7-E14AD9EE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85E7E7-E1BB-84E2-D45B-4C55CF107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43380D-3E72-E0D8-497E-F87D5CFB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6A7DC3-804B-DB8B-799F-909A116B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A6D2E2-5A87-9A51-ED64-6B476FE5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597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FAB0AF-C7F0-5E2F-D9D1-FBA1AF7A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2FC8638-CE87-6802-1DA0-F835FAED6A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1B85DC-4CE5-6251-C467-E4D454A0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626CC3-BC25-D15A-262A-CED684F24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B15A6F-A198-C6C4-63D5-F5D195776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5CE441-A46C-93B6-CDA8-9AB23E9C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398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30000">
              <a:srgbClr val="E8CAA2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6CF6F08-CEB2-89B3-75FA-F239285B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DDBA1-5232-7F01-42A0-3C30FD5A4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32DC63-8D91-B43E-54D7-FCBE9C3DC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1F7FA-AF43-4EAB-A675-9FE6FF7A7AA7}" type="datetimeFigureOut">
              <a:rPr lang="de-CH" smtClean="0"/>
              <a:t>20.03.2024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97AE1C-04BF-EF2C-5BA2-A6BA03252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E0AE50-2F94-4DD2-7214-288E7D5B0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B3306-BEDF-4642-9993-AF5F6EC8C2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271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4090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slide" Target="slide2.xml"/><Relationship Id="rId5" Type="http://schemas.openxmlformats.org/officeDocument/2006/relationships/image" Target="../media/image2.png"/><Relationship Id="rId10" Type="http://schemas.openxmlformats.org/officeDocument/2006/relationships/image" Target="../media/image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slide" Target="slide3.xml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0.png"/><Relationship Id="rId18" Type="http://schemas.openxmlformats.org/officeDocument/2006/relationships/slide" Target="slide6.xml"/><Relationship Id="rId3" Type="http://schemas.openxmlformats.org/officeDocument/2006/relationships/slide" Target="slide9.xml"/><Relationship Id="rId7" Type="http://schemas.openxmlformats.org/officeDocument/2006/relationships/image" Target="../media/image110.png"/><Relationship Id="rId12" Type="http://schemas.openxmlformats.org/officeDocument/2006/relationships/slide" Target="slide4.xml"/><Relationship Id="rId17" Type="http://schemas.openxmlformats.org/officeDocument/2006/relationships/image" Target="../media/image15.png"/><Relationship Id="rId2" Type="http://schemas.openxmlformats.org/officeDocument/2006/relationships/image" Target="../media/image9.png"/><Relationship Id="rId16" Type="http://schemas.openxmlformats.org/officeDocument/2006/relationships/image" Target="../media/image140.png"/><Relationship Id="rId20" Type="http://schemas.openxmlformats.org/officeDocument/2006/relationships/hyperlink" Target="http://www.kiknet-learnhub.com/holzbau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slide" Target="slide5.xml"/><Relationship Id="rId10" Type="http://schemas.openxmlformats.org/officeDocument/2006/relationships/image" Target="../media/image120.png"/><Relationship Id="rId19" Type="http://schemas.openxmlformats.org/officeDocument/2006/relationships/image" Target="../media/image150.png"/><Relationship Id="rId4" Type="http://schemas.openxmlformats.org/officeDocument/2006/relationships/image" Target="../media/image10.png"/><Relationship Id="rId9" Type="http://schemas.openxmlformats.org/officeDocument/2006/relationships/slide" Target="slide7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kiknet-learnhub.com/holzbau" TargetMode="External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GmDkXljb8CI?start=16&amp;feature=oembed" TargetMode="External"/><Relationship Id="rId6" Type="http://schemas.openxmlformats.org/officeDocument/2006/relationships/slide" Target="slide3.xml"/><Relationship Id="rId5" Type="http://schemas.openxmlformats.org/officeDocument/2006/relationships/hyperlink" Target="http://www.kiknet-learnhub.com/holzbau" TargetMode="Externa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kiknet-learnhub.com/holzbau" TargetMode="External"/><Relationship Id="rId5" Type="http://schemas.openxmlformats.org/officeDocument/2006/relationships/hyperlink" Target="http://www.kiknet-learnhub.com/holzbau" TargetMode="Externa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rnezimmermann.ch/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learningapps.org/watch?v=p8ghqhiba24" TargetMode="External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learningapps.org/display?v=pwuyq3sg224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Instagram_logo_2016.svg" TargetMode="External"/><Relationship Id="rId3" Type="http://schemas.openxmlformats.org/officeDocument/2006/relationships/hyperlink" Target="https://www.yousty.ch/de-CH/verbaende/843304-holzbau-schweiz#apprenticeships" TargetMode="External"/><Relationship Id="rId7" Type="http://schemas.openxmlformats.org/officeDocument/2006/relationships/image" Target="../media/image23.png"/><Relationship Id="rId12" Type="http://schemas.openxmlformats.org/officeDocument/2006/relationships/slide" Target="slide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zimmerinontour/" TargetMode="External"/><Relationship Id="rId11" Type="http://schemas.openxmlformats.org/officeDocument/2006/relationships/hyperlink" Target="https://pixabay.com/en/youtube-red-social-icon-play-1495277/" TargetMode="External"/><Relationship Id="rId5" Type="http://schemas.openxmlformats.org/officeDocument/2006/relationships/hyperlink" Target="https://www.holzbau-schweiz.ch/de/bildung/grundbildung/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lernezimmermann.ch/" TargetMode="External"/><Relationship Id="rId9" Type="http://schemas.openxmlformats.org/officeDocument/2006/relationships/hyperlink" Target="https://www.youtube.com/@holzbauschwei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C8451A3-D6FB-A577-1565-57F366756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r="25887"/>
          <a:stretch/>
        </p:blipFill>
        <p:spPr>
          <a:xfrm>
            <a:off x="1" y="-40276"/>
            <a:ext cx="2278793" cy="298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8DCC14C-40D1-22AC-3003-47B88A4E2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5" t="14290" r="15215" b="22821"/>
          <a:stretch/>
        </p:blipFill>
        <p:spPr bwMode="auto">
          <a:xfrm>
            <a:off x="4274050" y="-42239"/>
            <a:ext cx="1821950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wissSkills Athlet">
            <a:extLst>
              <a:ext uri="{FF2B5EF4-FFF2-40B4-BE49-F238E27FC236}">
                <a16:creationId xmlns:a16="http://schemas.microsoft.com/office/drawing/2014/main" id="{E3FA18E8-AE47-C532-595E-503D550FE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7" r="5610" b="-4"/>
          <a:stretch/>
        </p:blipFill>
        <p:spPr bwMode="auto">
          <a:xfrm>
            <a:off x="8050283" y="-21120"/>
            <a:ext cx="1821950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C8B0DED-1100-4F86-2667-2A89ED066C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rcRect l="34745" r="20654" b="4"/>
          <a:stretch/>
        </p:blipFill>
        <p:spPr>
          <a:xfrm>
            <a:off x="2278795" y="-42239"/>
            <a:ext cx="1995255" cy="298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 descr="Ein Bild, das Snack, Essen, hölzern, Im Haus enthält.&#10;&#10;Automatisch generierte Beschreibung">
            <a:extLst>
              <a:ext uri="{FF2B5EF4-FFF2-40B4-BE49-F238E27FC236}">
                <a16:creationId xmlns:a16="http://schemas.microsoft.com/office/drawing/2014/main" id="{7A76187C-7CA5-CA50-E63B-EC201D5D09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rcRect l="15615" t="39008" r="49581" b="29668"/>
          <a:stretch/>
        </p:blipFill>
        <p:spPr>
          <a:xfrm>
            <a:off x="6096000" y="-21120"/>
            <a:ext cx="1967019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 descr="Ein Bild, das Werkzeug, Person, Bohrmaschine, Im Haus enthält.&#10;&#10;Automatisch generierte Beschreibung">
            <a:extLst>
              <a:ext uri="{FF2B5EF4-FFF2-40B4-BE49-F238E27FC236}">
                <a16:creationId xmlns:a16="http://schemas.microsoft.com/office/drawing/2014/main" id="{CE56A21D-DFE7-9852-F57F-A523851323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2"/>
          <a:stretch/>
        </p:blipFill>
        <p:spPr>
          <a:xfrm>
            <a:off x="9872233" y="-21120"/>
            <a:ext cx="2365517" cy="298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3798"/>
            <a:ext cx="10726219" cy="1349880"/>
          </a:xfrm>
          <a:solidFill>
            <a:srgbClr val="008094">
              <a:alpha val="88627"/>
            </a:srgbClr>
          </a:solidFill>
        </p:spPr>
        <p:txBody>
          <a:bodyPr rtlCol="0">
            <a:normAutofit fontScale="90000"/>
          </a:bodyPr>
          <a:lstStyle/>
          <a:p>
            <a:pPr rtl="0"/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Berufe in der Holzbaubranche</a:t>
            </a:r>
          </a:p>
        </p:txBody>
      </p:sp>
      <p:sp>
        <p:nvSpPr>
          <p:cNvPr id="3" name="Pfeil: nach rechts 2">
            <a:hlinkClick r:id="rId11" action="ppaction://hlinksldjump"/>
            <a:extLst>
              <a:ext uri="{FF2B5EF4-FFF2-40B4-BE49-F238E27FC236}">
                <a16:creationId xmlns:a16="http://schemas.microsoft.com/office/drawing/2014/main" id="{52F0D6D7-85E2-4184-D899-5F265DE3D15F}"/>
              </a:ext>
            </a:extLst>
          </p:cNvPr>
          <p:cNvSpPr/>
          <p:nvPr/>
        </p:nvSpPr>
        <p:spPr>
          <a:xfrm>
            <a:off x="4169682" y="4485227"/>
            <a:ext cx="3471339" cy="1768429"/>
          </a:xfrm>
          <a:prstGeom prst="rightArrow">
            <a:avLst/>
          </a:prstGeom>
          <a:solidFill>
            <a:srgbClr val="0080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geht’s!</a:t>
            </a:r>
          </a:p>
          <a:p>
            <a:pPr algn="ctr"/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Klicke hier.</a:t>
            </a:r>
          </a:p>
          <a:p>
            <a:pPr algn="ctr"/>
            <a:endParaRPr lang="de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ard-rock-in-the-style-of-acdc-old-school-155102">
            <a:hlinkClick r:id="" action="ppaction://media"/>
            <a:extLst>
              <a:ext uri="{FF2B5EF4-FFF2-40B4-BE49-F238E27FC236}">
                <a16:creationId xmlns:a16="http://schemas.microsoft.com/office/drawing/2014/main" id="{6F37781F-4D22-A1E3-16A9-982725CB75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021.9062"/>
                  <p14:fade out="1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73211" y="3281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Messstab Maßband, Person, Werkzeug, Nagel enthält.&#10;&#10;Automatisch generierte Beschreibung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99" b="-2"/>
          <a:stretch/>
        </p:blipFill>
        <p:spPr>
          <a:xfrm>
            <a:off x="-85" y="-4763"/>
            <a:ext cx="3770701" cy="6858001"/>
          </a:xfrm>
          <a:noFill/>
        </p:spPr>
      </p:pic>
      <p:sp>
        <p:nvSpPr>
          <p:cNvPr id="32" name="Titel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" y="128262"/>
            <a:ext cx="10174100" cy="725819"/>
          </a:xfrm>
          <a:solidFill>
            <a:srgbClr val="008094">
              <a:alpha val="92000"/>
            </a:srgbClr>
          </a:solidFill>
        </p:spPr>
        <p:txBody>
          <a:bodyPr rtlCol="0" anchor="ctr">
            <a:normAutofit fontScale="90000"/>
          </a:bodyPr>
          <a:lstStyle/>
          <a:p>
            <a:r>
              <a:rPr lang="de-DE" sz="4200" dirty="0">
                <a:latin typeface="Arial" panose="020B0604020202020204" pitchFamily="34" charset="0"/>
                <a:cs typeface="Arial" panose="020B0604020202020204" pitchFamily="34" charset="0"/>
              </a:rPr>
              <a:t>Wie funktioniert dieses interaktive Modul?</a:t>
            </a:r>
          </a:p>
        </p:txBody>
      </p:sp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99779E1B-57A9-7ED1-C2BA-C63CEF7734D7}"/>
              </a:ext>
            </a:extLst>
          </p:cNvPr>
          <p:cNvSpPr txBox="1">
            <a:spLocks/>
          </p:cNvSpPr>
          <p:nvPr/>
        </p:nvSpPr>
        <p:spPr>
          <a:xfrm>
            <a:off x="3594241" y="223043"/>
            <a:ext cx="8496729" cy="641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latin typeface="+mj-lt"/>
            </a:endParaRPr>
          </a:p>
          <a:p>
            <a:endParaRPr lang="de-DE" sz="2000" b="1" dirty="0">
              <a:latin typeface="+mj-lt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Navigiere durch die einzelnen Folien mit Hilfe der Buttons unten.</a:t>
            </a:r>
          </a:p>
          <a:p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806450">
              <a:tabLst>
                <a:tab pos="1254125" algn="l"/>
              </a:tabLst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	Bringt dich zur nächsten Folie (wenn vorhanden).</a:t>
            </a:r>
          </a:p>
          <a:p>
            <a:pPr algn="l">
              <a:tabLst>
                <a:tab pos="1254125" algn="l"/>
              </a:tabLst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tabLst>
                <a:tab pos="1254125" algn="l"/>
              </a:tabLst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	Bringt dich wieder auf die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Übersichtsseite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mit allen 	Berufen.</a:t>
            </a:r>
          </a:p>
          <a:p>
            <a:pPr marL="2065338" lvl="2" indent="-2065338" defTabSz="898525"/>
            <a:r>
              <a:rPr lang="de-DE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065338" lvl="2" indent="-2065338" algn="l" defTabSz="898525">
              <a:tabLst>
                <a:tab pos="1254125" algn="l"/>
              </a:tabLst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Bringt dich zu den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Aufträgen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Arbeitsblättern.</a:t>
            </a:r>
          </a:p>
          <a:p>
            <a:pPr lvl="2"/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Du hast eine Ausbildung gefunden, die dich interessiert? </a:t>
            </a:r>
          </a:p>
          <a:p>
            <a:pPr marL="0" lvl="2"/>
            <a:r>
              <a:rPr lang="de-DE" sz="2000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Super, dann findest du hier Tipps für die weiteren Schritte.</a:t>
            </a:r>
            <a:endParaRPr lang="de-DE" sz="2000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/>
          </a:p>
        </p:txBody>
      </p:sp>
      <p:sp>
        <p:nvSpPr>
          <p:cNvPr id="8" name="Interaktive Schaltfläche: Nächste(r) oder Weiter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92B3787-35E8-50E8-9B55-B0C413CF433D}"/>
              </a:ext>
            </a:extLst>
          </p:cNvPr>
          <p:cNvSpPr/>
          <p:nvPr/>
        </p:nvSpPr>
        <p:spPr>
          <a:xfrm>
            <a:off x="4288203" y="1927340"/>
            <a:ext cx="414000" cy="414000"/>
          </a:xfrm>
          <a:prstGeom prst="actionButtonForwardNext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Interaktive Schaltfläche: Zur Startseite wechseln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7BA0FA3-3AE8-5B9E-BD38-BE15C6E055B3}"/>
              </a:ext>
            </a:extLst>
          </p:cNvPr>
          <p:cNvSpPr/>
          <p:nvPr/>
        </p:nvSpPr>
        <p:spPr>
          <a:xfrm>
            <a:off x="4288203" y="2698605"/>
            <a:ext cx="414000" cy="414000"/>
          </a:xfrm>
          <a:prstGeom prst="actionButtonHome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0" name="Interaktive Schaltfläche: Dokument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74C5424-43AD-4886-0AAA-7222C4328291}"/>
              </a:ext>
            </a:extLst>
          </p:cNvPr>
          <p:cNvSpPr/>
          <p:nvPr/>
        </p:nvSpPr>
        <p:spPr>
          <a:xfrm>
            <a:off x="4288203" y="3459351"/>
            <a:ext cx="414000" cy="414000"/>
          </a:xfrm>
          <a:prstGeom prst="actionButtonDocument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" name="Textfeld 3">
            <a:hlinkClick r:id="rId5" action="ppaction://hlinksldjump"/>
            <a:extLst>
              <a:ext uri="{FF2B5EF4-FFF2-40B4-BE49-F238E27FC236}">
                <a16:creationId xmlns:a16="http://schemas.microsoft.com/office/drawing/2014/main" id="{9D5F869C-4B29-830E-E046-8841A7995129}"/>
              </a:ext>
            </a:extLst>
          </p:cNvPr>
          <p:cNvSpPr txBox="1"/>
          <p:nvPr/>
        </p:nvSpPr>
        <p:spPr>
          <a:xfrm>
            <a:off x="6426958" y="4177917"/>
            <a:ext cx="3174242" cy="646331"/>
          </a:xfrm>
          <a:prstGeom prst="rect">
            <a:avLst/>
          </a:prstGeom>
          <a:noFill/>
          <a:ln w="38100">
            <a:solidFill>
              <a:srgbClr val="00809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 klar ? </a:t>
            </a:r>
          </a:p>
          <a:p>
            <a:pPr algn="ctr"/>
            <a:r>
              <a:rPr lang="de-CH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Dann geht es hier direkt los!</a:t>
            </a:r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BC4C31B6-682B-1317-FCD5-D16D97374219}"/>
              </a:ext>
            </a:extLst>
          </p:cNvPr>
          <p:cNvSpPr txBox="1">
            <a:spLocks/>
          </p:cNvSpPr>
          <p:nvPr/>
        </p:nvSpPr>
        <p:spPr>
          <a:xfrm>
            <a:off x="838200" y="1027909"/>
            <a:ext cx="10515600" cy="874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4000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Erkunde die Berufe mit einem Klick!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32802CAA-6593-B5E1-2D15-80A028C909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1233145"/>
                  </p:ext>
                </p:extLst>
              </p:nvPr>
            </p:nvGraphicFramePr>
            <p:xfrm>
              <a:off x="8453256" y="4026491"/>
              <a:ext cx="3206402" cy="1803600"/>
            </p:xfrm>
            <a:graphic>
              <a:graphicData uri="http://schemas.microsoft.com/office/powerpoint/2016/slidezoom">
                <pslz:sldZm>
                  <pslz:sldZmObj sldId="261" cId="3840462383">
                    <pslz:zmPr id="{DEF97CB6-CBD4-45CC-99DC-B8F2727BCAD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402" cy="180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2802CAA-6593-B5E1-2D15-80A028C909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53256" y="4026491"/>
                <a:ext cx="3206402" cy="180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Folienzoom 5">
                <a:extLst>
                  <a:ext uri="{FF2B5EF4-FFF2-40B4-BE49-F238E27FC236}">
                    <a16:creationId xmlns:a16="http://schemas.microsoft.com/office/drawing/2014/main" id="{AC22EBEB-1D48-B970-7888-327ABB9AA2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4438827"/>
                  </p:ext>
                </p:extLst>
              </p:nvPr>
            </p:nvGraphicFramePr>
            <p:xfrm>
              <a:off x="4856279" y="4026491"/>
              <a:ext cx="3206400" cy="1803600"/>
            </p:xfrm>
            <a:graphic>
              <a:graphicData uri="http://schemas.microsoft.com/office/powerpoint/2016/slidezoom">
                <pslz:sldZm>
                  <pslz:sldZmObj sldId="263" cId="2740528478">
                    <pslz:zmPr id="{76FFB621-6DA5-45D8-A220-1C995525CCE0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400" cy="180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Folienzoom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C22EBEB-1D48-B970-7888-327ABB9AA2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6279" y="4026491"/>
                <a:ext cx="3206400" cy="180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" name="Titel 1">
            <a:extLst>
              <a:ext uri="{FF2B5EF4-FFF2-40B4-BE49-F238E27FC236}">
                <a16:creationId xmlns:a16="http://schemas.microsoft.com/office/drawing/2014/main" id="{95FCD0AE-B244-5F54-0628-4CFB18429029}"/>
              </a:ext>
            </a:extLst>
          </p:cNvPr>
          <p:cNvSpPr txBox="1">
            <a:spLocks/>
          </p:cNvSpPr>
          <p:nvPr/>
        </p:nvSpPr>
        <p:spPr>
          <a:xfrm>
            <a:off x="1" y="-29244"/>
            <a:ext cx="12191999" cy="1199698"/>
          </a:xfrm>
          <a:prstGeom prst="rect">
            <a:avLst/>
          </a:prstGeom>
          <a:solidFill>
            <a:srgbClr val="008094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7B684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Berufe in der Holzbaubranche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Folienzoom 12">
                <a:extLst>
                  <a:ext uri="{FF2B5EF4-FFF2-40B4-BE49-F238E27FC236}">
                    <a16:creationId xmlns:a16="http://schemas.microsoft.com/office/drawing/2014/main" id="{511CB411-A771-4D3F-B8AC-0ECF3D39AA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4333165"/>
                  </p:ext>
                </p:extLst>
              </p:nvPr>
            </p:nvGraphicFramePr>
            <p:xfrm>
              <a:off x="1163951" y="4019296"/>
              <a:ext cx="3206400" cy="1803600"/>
            </p:xfrm>
            <a:graphic>
              <a:graphicData uri="http://schemas.microsoft.com/office/powerpoint/2016/slidezoom">
                <pslz:sldZm>
                  <pslz:sldZmObj sldId="268" cId="2117673888">
                    <pslz:zmPr id="{D7389A47-F6D0-42BB-89BE-C255C2906AAE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400" cy="180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Folienzoom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11CB411-A771-4D3F-B8AC-0ECF3D39AA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3951" y="4019296"/>
                <a:ext cx="3206400" cy="180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Folienzoom 14">
                <a:extLst>
                  <a:ext uri="{FF2B5EF4-FFF2-40B4-BE49-F238E27FC236}">
                    <a16:creationId xmlns:a16="http://schemas.microsoft.com/office/drawing/2014/main" id="{CACB998F-6897-4C03-DC53-F45E04D677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1627573"/>
                  </p:ext>
                </p:extLst>
              </p:nvPr>
            </p:nvGraphicFramePr>
            <p:xfrm>
              <a:off x="1163951" y="2028924"/>
              <a:ext cx="3206359" cy="1803577"/>
            </p:xfrm>
            <a:graphic>
              <a:graphicData uri="http://schemas.microsoft.com/office/powerpoint/2016/slidezoom">
                <pslz:sldZm>
                  <pslz:sldZmObj sldId="269" cId="4082418312">
                    <pslz:zmPr id="{8D33D4E4-8B41-46FB-8D76-35384FE5A2F4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359" cy="18035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Folienzoom 1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ACB998F-6897-4C03-DC53-F45E04D677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63951" y="2028924"/>
                <a:ext cx="3206359" cy="18035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Folienzoom 16">
                <a:extLst>
                  <a:ext uri="{FF2B5EF4-FFF2-40B4-BE49-F238E27FC236}">
                    <a16:creationId xmlns:a16="http://schemas.microsoft.com/office/drawing/2014/main" id="{47168918-1B44-1DF1-64D8-F7DA4E5B4B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3044308"/>
                  </p:ext>
                </p:extLst>
              </p:nvPr>
            </p:nvGraphicFramePr>
            <p:xfrm>
              <a:off x="8453299" y="2028924"/>
              <a:ext cx="3206359" cy="1803577"/>
            </p:xfrm>
            <a:graphic>
              <a:graphicData uri="http://schemas.microsoft.com/office/powerpoint/2016/slidezoom">
                <pslz:sldZm>
                  <pslz:sldZmObj sldId="270" cId="3360267850">
                    <pslz:zmPr id="{61BDECCA-4185-459B-962A-04DAC0F30AEB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359" cy="18035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Folienzoom 1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7168918-1B44-1DF1-64D8-F7DA4E5B4B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453299" y="2028924"/>
                <a:ext cx="3206359" cy="18035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Folienzoom 18">
                <a:extLst>
                  <a:ext uri="{FF2B5EF4-FFF2-40B4-BE49-F238E27FC236}">
                    <a16:creationId xmlns:a16="http://schemas.microsoft.com/office/drawing/2014/main" id="{62575144-2BD9-A86B-931D-669B5321FE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852016"/>
                  </p:ext>
                </p:extLst>
              </p:nvPr>
            </p:nvGraphicFramePr>
            <p:xfrm>
              <a:off x="4856279" y="2028912"/>
              <a:ext cx="3206400" cy="1803600"/>
            </p:xfrm>
            <a:graphic>
              <a:graphicData uri="http://schemas.microsoft.com/office/powerpoint/2016/slidezoom">
                <pslz:sldZm>
                  <pslz:sldZmObj sldId="271" cId="3877762440">
                    <pslz:zmPr id="{CDD994D1-FC6E-4AEB-94CF-D4838A8AD5BB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6400" cy="180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Folienzoom 18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62575144-2BD9-A86B-931D-669B5321FE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56279" y="2028912"/>
                <a:ext cx="3206400" cy="180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Textfeld 4">
            <a:hlinkClick r:id="rId20"/>
            <a:extLst>
              <a:ext uri="{FF2B5EF4-FFF2-40B4-BE49-F238E27FC236}">
                <a16:creationId xmlns:a16="http://schemas.microsoft.com/office/drawing/2014/main" id="{5C79E420-5C95-63F8-997D-B50B136667C2}"/>
              </a:ext>
            </a:extLst>
          </p:cNvPr>
          <p:cNvSpPr txBox="1"/>
          <p:nvPr/>
        </p:nvSpPr>
        <p:spPr>
          <a:xfrm>
            <a:off x="8453256" y="5983684"/>
            <a:ext cx="3206400" cy="646331"/>
          </a:xfrm>
          <a:prstGeom prst="rect">
            <a:avLst/>
          </a:prstGeom>
          <a:solidFill>
            <a:srgbClr val="008094"/>
          </a:solidFill>
          <a:ln w="50800">
            <a:solidFill>
              <a:srgbClr val="00809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Bonus: </a:t>
            </a:r>
          </a:p>
          <a:p>
            <a:pPr algn="ctr"/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Wortsuchrätsel «Holzbau»</a:t>
            </a:r>
          </a:p>
        </p:txBody>
      </p:sp>
    </p:spTree>
    <p:extLst>
      <p:ext uri="{BB962C8B-B14F-4D97-AF65-F5344CB8AC3E}">
        <p14:creationId xmlns:p14="http://schemas.microsoft.com/office/powerpoint/2010/main" val="29601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1DB0B0AE-CC6F-104A-0FF4-2B949E493675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4" b="3977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7F24992-1AF4-D374-241B-BAD5A723A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382726"/>
            <a:ext cx="3205396" cy="619011"/>
          </a:xfrm>
        </p:spPr>
        <p:txBody>
          <a:bodyPr/>
          <a:lstStyle/>
          <a:p>
            <a:r>
              <a:rPr lang="en-US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ACFA6CF-90F6-7E5C-6528-088482F6A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996958"/>
            <a:ext cx="3205396" cy="2827182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Arbeiten mit Holz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Drinnen und draussen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Hochbau und Gebäudeausbau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Gerüst oder im Innenausbau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Erstellung aller Arten von Bauwerken</a:t>
            </a:r>
          </a:p>
          <a:p>
            <a:endParaRPr lang="en-US" sz="180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ABEFEA5-7C10-89A0-8A67-AA3CB99AF7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0008" y="2382726"/>
            <a:ext cx="3221182" cy="619011"/>
          </a:xfrm>
        </p:spPr>
        <p:txBody>
          <a:bodyPr/>
          <a:lstStyle/>
          <a:p>
            <a:r>
              <a:rPr lang="en-US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C1A342B-0048-C524-EA23-7C2327D7F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0008" y="2996958"/>
            <a:ext cx="3448364" cy="1044203"/>
          </a:xfrm>
        </p:spPr>
        <p:txBody>
          <a:bodyPr>
            <a:no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CH" sz="16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 Jahre Lehrzeit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Tag Berufsschule / Woche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Überbetriebliche Kurse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BA14827-AC0E-F629-4915-2BD1FC1F06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6013" y="2382726"/>
            <a:ext cx="3221182" cy="619011"/>
          </a:xfrm>
        </p:spPr>
        <p:txBody>
          <a:bodyPr/>
          <a:lstStyle/>
          <a:p>
            <a:r>
              <a:rPr lang="en-US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Arbeitsmittel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769553FF-32EE-AEFA-342D-D6EB6842A8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6012" y="2947276"/>
            <a:ext cx="3581021" cy="3021452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Säge, Hobel, Hammer, Akkuschrauber, Kettensäge usw.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Hightechgeräte wie CNC-Fräsen, Bauroboter und digitale Hilfsmittel wie Datenbrillen usw.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8">
            <a:extLst>
              <a:ext uri="{FF2B5EF4-FFF2-40B4-BE49-F238E27FC236}">
                <a16:creationId xmlns:a16="http://schemas.microsoft.com/office/drawing/2014/main" id="{1FA4531F-8A9B-18B9-D093-BAA9A4B5A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79" y="1025899"/>
            <a:ext cx="5916921" cy="1044203"/>
          </a:xfrm>
          <a:solidFill>
            <a:srgbClr val="008094">
              <a:alpha val="89000"/>
            </a:srgbClr>
          </a:solidFill>
        </p:spPr>
        <p:txBody>
          <a:bodyPr>
            <a:noAutofit/>
          </a:bodyPr>
          <a:lstStyle/>
          <a:p>
            <a:r>
              <a:rPr lang="de-CH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Zimmerin / Zimmermann EFZ</a:t>
            </a:r>
            <a:br>
              <a:rPr lang="de-CH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BAA2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nlinemedien 14" title="Zimmermann / Zimmerin EFZ">
            <a:hlinkClick r:id="" action="ppaction://media"/>
            <a:extLst>
              <a:ext uri="{FF2B5EF4-FFF2-40B4-BE49-F238E27FC236}">
                <a16:creationId xmlns:a16="http://schemas.microsoft.com/office/drawing/2014/main" id="{CAA8F443-011A-7DEC-8DCD-B976C9CF7C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11700" y="4753165"/>
            <a:ext cx="2151437" cy="1215563"/>
          </a:xfrm>
          <a:prstGeom prst="rect">
            <a:avLst/>
          </a:prstGeom>
        </p:spPr>
      </p:pic>
      <p:sp>
        <p:nvSpPr>
          <p:cNvPr id="11" name="Interaktive Schaltfläche: Dokument 10">
            <a:hlinkClick r:id="rId5"/>
            <a:extLst>
              <a:ext uri="{FF2B5EF4-FFF2-40B4-BE49-F238E27FC236}">
                <a16:creationId xmlns:a16="http://schemas.microsoft.com/office/drawing/2014/main" id="{BE142ACB-61B9-58E7-0572-4024DF48009C}"/>
              </a:ext>
            </a:extLst>
          </p:cNvPr>
          <p:cNvSpPr/>
          <p:nvPr/>
        </p:nvSpPr>
        <p:spPr>
          <a:xfrm rot="59510">
            <a:off x="9653407" y="5365479"/>
            <a:ext cx="527659" cy="461442"/>
          </a:xfrm>
          <a:prstGeom prst="actionButtonDocument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6" name="Interaktive Schaltfläche: Zur Startseite wechseln 15">
            <a:hlinkClick r:id="rId6" action="ppaction://hlinksldjump"/>
            <a:extLst>
              <a:ext uri="{FF2B5EF4-FFF2-40B4-BE49-F238E27FC236}">
                <a16:creationId xmlns:a16="http://schemas.microsoft.com/office/drawing/2014/main" id="{0619B5A0-EBB8-DB55-B9E4-E1D0378973C3}"/>
              </a:ext>
            </a:extLst>
          </p:cNvPr>
          <p:cNvSpPr/>
          <p:nvPr/>
        </p:nvSpPr>
        <p:spPr>
          <a:xfrm>
            <a:off x="11438121" y="1746234"/>
            <a:ext cx="540000" cy="540000"/>
          </a:xfrm>
          <a:prstGeom prst="actionButtonHome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96C6E22-225E-DCD5-88CA-1886BD0FAF31}"/>
              </a:ext>
            </a:extLst>
          </p:cNvPr>
          <p:cNvSpPr txBox="1">
            <a:spLocks/>
          </p:cNvSpPr>
          <p:nvPr/>
        </p:nvSpPr>
        <p:spPr>
          <a:xfrm>
            <a:off x="4550008" y="4096054"/>
            <a:ext cx="3221182" cy="619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 Infos</a:t>
            </a:r>
          </a:p>
        </p:txBody>
      </p:sp>
      <p:sp>
        <p:nvSpPr>
          <p:cNvPr id="3" name="Textfeld 2">
            <a:hlinkClick r:id="rId7"/>
            <a:extLst>
              <a:ext uri="{FF2B5EF4-FFF2-40B4-BE49-F238E27FC236}">
                <a16:creationId xmlns:a16="http://schemas.microsoft.com/office/drawing/2014/main" id="{E88998DB-0E26-BFE3-F7D7-4A082E72F56C}"/>
              </a:ext>
            </a:extLst>
          </p:cNvPr>
          <p:cNvSpPr txBox="1"/>
          <p:nvPr/>
        </p:nvSpPr>
        <p:spPr>
          <a:xfrm>
            <a:off x="8717983" y="4706905"/>
            <a:ext cx="2398509" cy="1292662"/>
          </a:xfrm>
          <a:prstGeom prst="rect">
            <a:avLst/>
          </a:prstGeom>
          <a:noFill/>
          <a:ln w="38100">
            <a:solidFill>
              <a:srgbClr val="008094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Ready? – Hier geht’s zu den Aufträgen!  </a:t>
            </a: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41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build="p"/>
      <p:bldP spid="15" grpId="0" build="p"/>
      <p:bldP spid="17" grpId="0" build="p"/>
      <p:bldP spid="19" grpId="0" build="p"/>
      <p:bldP spid="21" grpId="0" build="p"/>
      <p:bldP spid="23" grpId="0" build="p"/>
      <p:bldP spid="11" grpId="0" animBg="1"/>
      <p:bldP spid="16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2" r="31672"/>
          <a:stretch/>
        </p:blipFill>
        <p:spPr>
          <a:xfrm>
            <a:off x="-85" y="-4763"/>
            <a:ext cx="3770701" cy="6858001"/>
          </a:xfrm>
          <a:noFill/>
        </p:spPr>
      </p:pic>
      <p:sp>
        <p:nvSpPr>
          <p:cNvPr id="32" name="Titel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041" y="161871"/>
            <a:ext cx="6328995" cy="699062"/>
          </a:xfrm>
          <a:solidFill>
            <a:srgbClr val="008094">
              <a:alpha val="92000"/>
            </a:srgbClr>
          </a:solidFill>
        </p:spPr>
        <p:txBody>
          <a:bodyPr rtlCol="0" anchor="ctr">
            <a:normAutofit/>
          </a:bodyPr>
          <a:lstStyle/>
          <a:p>
            <a:pPr algn="ctr"/>
            <a:r>
              <a:rPr lang="de-CH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Holzbearbeiter:in EBA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20C6F35-A2FB-D4FA-6247-94E862AB4F30}"/>
              </a:ext>
            </a:extLst>
          </p:cNvPr>
          <p:cNvSpPr txBox="1">
            <a:spLocks/>
          </p:cNvSpPr>
          <p:nvPr/>
        </p:nvSpPr>
        <p:spPr>
          <a:xfrm>
            <a:off x="4036566" y="1145392"/>
            <a:ext cx="2059434" cy="466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18F783-B92D-7D63-C74F-0DB37E1AF07D}"/>
              </a:ext>
            </a:extLst>
          </p:cNvPr>
          <p:cNvSpPr txBox="1">
            <a:spLocks/>
          </p:cNvSpPr>
          <p:nvPr/>
        </p:nvSpPr>
        <p:spPr>
          <a:xfrm>
            <a:off x="3863016" y="1538989"/>
            <a:ext cx="7470490" cy="98823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575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Messen, sägen, fräsen, hobeln, einstellen, montieren, verpacken, lagern. </a:t>
            </a:r>
          </a:p>
          <a:p>
            <a:pPr marL="288000" indent="-28575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Grosse Maschinen kommen genauso zum Einsatz, wie Handwerkzeuge und      Muskelkraft.</a:t>
            </a:r>
          </a:p>
          <a:p>
            <a:endParaRPr lang="en-US" sz="18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273B9FF-86AA-FB9D-CB70-39B3BB8B6920}"/>
              </a:ext>
            </a:extLst>
          </p:cNvPr>
          <p:cNvSpPr txBox="1">
            <a:spLocks/>
          </p:cNvSpPr>
          <p:nvPr/>
        </p:nvSpPr>
        <p:spPr>
          <a:xfrm>
            <a:off x="4036566" y="2571911"/>
            <a:ext cx="3221182" cy="46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cap="all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14BAA5-A425-7870-60BE-3D41681BC77B}"/>
              </a:ext>
            </a:extLst>
          </p:cNvPr>
          <p:cNvSpPr txBox="1">
            <a:spLocks/>
          </p:cNvSpPr>
          <p:nvPr/>
        </p:nvSpPr>
        <p:spPr>
          <a:xfrm>
            <a:off x="3863016" y="2953840"/>
            <a:ext cx="5076877" cy="762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 Jahre Lehrzeit</a:t>
            </a:r>
          </a:p>
          <a:p>
            <a:pPr marL="28800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 Tag Berufsschule / Woche</a:t>
            </a:r>
          </a:p>
          <a:p>
            <a:pPr marL="28800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Überbetriebliche Kurse </a:t>
            </a:r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3775325-2EF8-2231-4D60-9CC63B54A14E}"/>
              </a:ext>
            </a:extLst>
          </p:cNvPr>
          <p:cNvSpPr txBox="1">
            <a:spLocks/>
          </p:cNvSpPr>
          <p:nvPr/>
        </p:nvSpPr>
        <p:spPr>
          <a:xfrm>
            <a:off x="4036566" y="4143416"/>
            <a:ext cx="4974569" cy="3994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cap="all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Ausbildungsschwerpunkt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AB133D7-D86F-B037-4184-716DA43DE6FB}"/>
              </a:ext>
            </a:extLst>
          </p:cNvPr>
          <p:cNvSpPr txBox="1">
            <a:spLocks/>
          </p:cNvSpPr>
          <p:nvPr/>
        </p:nvSpPr>
        <p:spPr>
          <a:xfrm>
            <a:off x="3863016" y="4550616"/>
            <a:ext cx="8201984" cy="1858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Ausbildungsschwerpunkt Industrie</a:t>
            </a:r>
          </a:p>
          <a:p>
            <a:pPr marL="745200" lvl="1" indent="-285750">
              <a:spcBef>
                <a:spcPts val="600"/>
              </a:spcBef>
              <a:buFont typeface="Arial" panose="020B0604020202020204" pitchFamily="34" charset="0"/>
              <a:buChar char="└"/>
              <a:tabLst>
                <a:tab pos="266700" algn="l"/>
              </a:tabLs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Holzprodukte und Verpackung fachgerecht herstellen und alles über die Lagerung lernen. </a:t>
            </a:r>
          </a:p>
          <a:p>
            <a:pPr marL="28800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Ausbildungsschwerpunkt Werk und Bau</a:t>
            </a:r>
          </a:p>
          <a:p>
            <a:pPr marL="745200" lvl="1" indent="-285750">
              <a:spcBef>
                <a:spcPts val="600"/>
              </a:spcBef>
              <a:buFont typeface="Arial" panose="020B0604020202020204" pitchFamily="34" charset="0"/>
              <a:buChar char="└"/>
              <a:tabLst>
                <a:tab pos="266700" algn="l"/>
              </a:tabLst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Bauteile anfertigen und montieren und den Umgang mit den dazu nötigen Maschinen und Materialien lernen. </a:t>
            </a:r>
          </a:p>
        </p:txBody>
      </p:sp>
      <p:sp>
        <p:nvSpPr>
          <p:cNvPr id="14" name="Interaktive Schaltfläche: Zur Startseite wechseln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D340039-3A1D-D725-B7E3-12BEB6D94097}"/>
              </a:ext>
            </a:extLst>
          </p:cNvPr>
          <p:cNvSpPr/>
          <p:nvPr/>
        </p:nvSpPr>
        <p:spPr>
          <a:xfrm>
            <a:off x="10992154" y="317345"/>
            <a:ext cx="540000" cy="540000"/>
          </a:xfrm>
          <a:prstGeom prst="actionButtonHome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7" name="Interaktive Schaltfläche: Dokument 16">
            <a:hlinkClick r:id="rId5"/>
            <a:extLst>
              <a:ext uri="{FF2B5EF4-FFF2-40B4-BE49-F238E27FC236}">
                <a16:creationId xmlns:a16="http://schemas.microsoft.com/office/drawing/2014/main" id="{30AB937F-C7E7-1BBF-D7BD-361A5637B81D}"/>
              </a:ext>
            </a:extLst>
          </p:cNvPr>
          <p:cNvSpPr/>
          <p:nvPr/>
        </p:nvSpPr>
        <p:spPr>
          <a:xfrm rot="59510">
            <a:off x="8735901" y="3203169"/>
            <a:ext cx="550468" cy="556861"/>
          </a:xfrm>
          <a:prstGeom prst="actionButtonDocument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extfeld 1">
            <a:hlinkClick r:id="rId6"/>
            <a:extLst>
              <a:ext uri="{FF2B5EF4-FFF2-40B4-BE49-F238E27FC236}">
                <a16:creationId xmlns:a16="http://schemas.microsoft.com/office/drawing/2014/main" id="{1297F21B-5D64-D1DB-D961-A77533CE9B82}"/>
              </a:ext>
            </a:extLst>
          </p:cNvPr>
          <p:cNvSpPr txBox="1"/>
          <p:nvPr/>
        </p:nvSpPr>
        <p:spPr>
          <a:xfrm>
            <a:off x="7851383" y="2572162"/>
            <a:ext cx="2319503" cy="1292662"/>
          </a:xfrm>
          <a:prstGeom prst="rect">
            <a:avLst/>
          </a:prstGeom>
          <a:noFill/>
          <a:ln w="38100">
            <a:solidFill>
              <a:srgbClr val="008094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Ready? – Hier geht’s zu den Aufträgen!  </a:t>
            </a: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b="1" dirty="0">
              <a:solidFill>
                <a:srgbClr val="008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6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1" grpId="0"/>
      <p:bldP spid="13" grpId="0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5541AAB-A3E9-11E1-21D3-62F98061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65" y="149035"/>
            <a:ext cx="11792607" cy="2619752"/>
          </a:xfrm>
          <a:solidFill>
            <a:srgbClr val="008094">
              <a:alpha val="92000"/>
            </a:srgbClr>
          </a:solidFill>
        </p:spPr>
        <p:txBody>
          <a:bodyPr/>
          <a:lstStyle/>
          <a:p>
            <a:pPr algn="ctr"/>
            <a:r>
              <a:rPr lang="de-CH" sz="4400" dirty="0">
                <a:latin typeface="Arial" panose="020B0604020202020204" pitchFamily="34" charset="0"/>
                <a:cs typeface="Arial" panose="020B0604020202020204" pitchFamily="34" charset="0"/>
              </a:rPr>
              <a:t>Eignungstest</a:t>
            </a:r>
          </a:p>
        </p:txBody>
      </p:sp>
      <p:sp>
        <p:nvSpPr>
          <p:cNvPr id="4" name="Interaktive Schaltfläche: Zur Startseite wechseln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5B540FB-3EBB-B96A-322E-526F7BB378AE}"/>
              </a:ext>
            </a:extLst>
          </p:cNvPr>
          <p:cNvSpPr/>
          <p:nvPr/>
        </p:nvSpPr>
        <p:spPr>
          <a:xfrm>
            <a:off x="10992154" y="1188911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5" name="Interaktive Schaltfläche: Nächste(r) oder Weiter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C5E6F9F-2402-5416-63BD-F6F42591A509}"/>
              </a:ext>
            </a:extLst>
          </p:cNvPr>
          <p:cNvSpPr/>
          <p:nvPr/>
        </p:nvSpPr>
        <p:spPr>
          <a:xfrm>
            <a:off x="10992154" y="5895237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7" name="Grafik 6">
            <a:hlinkClick r:id="rId3"/>
            <a:extLst>
              <a:ext uri="{FF2B5EF4-FFF2-40B4-BE49-F238E27FC236}">
                <a16:creationId xmlns:a16="http://schemas.microsoft.com/office/drawing/2014/main" id="{CEC91B38-AE45-02AB-0803-D60BBFCAF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37"/>
          <a:stretch/>
        </p:blipFill>
        <p:spPr>
          <a:xfrm>
            <a:off x="2221100" y="2028058"/>
            <a:ext cx="8566766" cy="36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6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hlinkClick r:id="rId2"/>
            <a:extLst>
              <a:ext uri="{FF2B5EF4-FFF2-40B4-BE49-F238E27FC236}">
                <a16:creationId xmlns:a16="http://schemas.microsoft.com/office/drawing/2014/main" id="{81AFABDE-4AFB-F216-F1A1-6F89C5B47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" t="427"/>
          <a:stretch/>
        </p:blipFill>
        <p:spPr>
          <a:xfrm>
            <a:off x="1273996" y="1376737"/>
            <a:ext cx="9467200" cy="4720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5541AAB-A3E9-11E1-21D3-62F98061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49" y="136525"/>
            <a:ext cx="10860101" cy="868164"/>
          </a:xfrm>
          <a:solidFill>
            <a:srgbClr val="008094">
              <a:alpha val="92000"/>
            </a:srgbClr>
          </a:solidFill>
        </p:spPr>
        <p:txBody>
          <a:bodyPr/>
          <a:lstStyle/>
          <a:p>
            <a:r>
              <a:rPr lang="de-CH" sz="4400" dirty="0">
                <a:latin typeface="Arial" panose="020B0604020202020204" pitchFamily="34" charset="0"/>
                <a:cs typeface="Arial" panose="020B0604020202020204" pitchFamily="34" charset="0"/>
              </a:rPr>
              <a:t>Berufsbild Zimmerin / Zimmermann EFZ</a:t>
            </a:r>
          </a:p>
        </p:txBody>
      </p:sp>
      <p:sp>
        <p:nvSpPr>
          <p:cNvPr id="8" name="Interaktive Schaltfläche: Nächste(r) oder Weiter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604CD7F-949F-E69D-C198-7526729B2477}"/>
              </a:ext>
            </a:extLst>
          </p:cNvPr>
          <p:cNvSpPr/>
          <p:nvPr/>
        </p:nvSpPr>
        <p:spPr>
          <a:xfrm>
            <a:off x="10986050" y="5998912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Interaktive Schaltfläche: Zur Startseite wechseln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0DF8392-4CD8-9FE9-79A2-DE1E4042F546}"/>
              </a:ext>
            </a:extLst>
          </p:cNvPr>
          <p:cNvSpPr/>
          <p:nvPr/>
        </p:nvSpPr>
        <p:spPr>
          <a:xfrm>
            <a:off x="10986050" y="914107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" name="Textfeld 3">
            <a:hlinkClick r:id="rId2"/>
            <a:extLst>
              <a:ext uri="{FF2B5EF4-FFF2-40B4-BE49-F238E27FC236}">
                <a16:creationId xmlns:a16="http://schemas.microsoft.com/office/drawing/2014/main" id="{5EA56624-F745-DD80-823F-2837E31525AE}"/>
              </a:ext>
            </a:extLst>
          </p:cNvPr>
          <p:cNvSpPr txBox="1"/>
          <p:nvPr/>
        </p:nvSpPr>
        <p:spPr>
          <a:xfrm>
            <a:off x="6007596" y="2007954"/>
            <a:ext cx="456855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809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Aufgabe: </a:t>
            </a:r>
          </a:p>
          <a:p>
            <a:pPr algn="ctr"/>
            <a:r>
              <a:rPr lang="de-DE" dirty="0">
                <a:solidFill>
                  <a:srgbClr val="008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Schau dir das Video an und beantworte anschliessend die Fragen. Es gibt jeweils eine richtige Antwort. </a:t>
            </a:r>
          </a:p>
        </p:txBody>
      </p:sp>
    </p:spTree>
    <p:extLst>
      <p:ext uri="{BB962C8B-B14F-4D97-AF65-F5344CB8AC3E}">
        <p14:creationId xmlns:p14="http://schemas.microsoft.com/office/powerpoint/2010/main" val="21176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228F1D-6D00-4D03-08E6-A6755E5C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553" y="-111143"/>
            <a:ext cx="10515600" cy="1325563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Lückentext Zimmerin / Zimmermann EFZ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5303621-A371-E55D-4402-52B72E3BAB18}"/>
              </a:ext>
            </a:extLst>
          </p:cNvPr>
          <p:cNvSpPr txBox="1">
            <a:spLocks/>
          </p:cNvSpPr>
          <p:nvPr/>
        </p:nvSpPr>
        <p:spPr>
          <a:xfrm>
            <a:off x="1189553" y="1214420"/>
            <a:ext cx="8963506" cy="815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pic>
        <p:nvPicPr>
          <p:cNvPr id="4" name="Grafik 3">
            <a:hlinkClick r:id="rId2"/>
            <a:extLst>
              <a:ext uri="{FF2B5EF4-FFF2-40B4-BE49-F238E27FC236}">
                <a16:creationId xmlns:a16="http://schemas.microsoft.com/office/drawing/2014/main" id="{680BC5F2-A329-4A29-B26A-7BE5A24BB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331" y="1184107"/>
            <a:ext cx="9074616" cy="5073911"/>
          </a:xfrm>
          <a:prstGeom prst="rect">
            <a:avLst/>
          </a:prstGeom>
        </p:spPr>
      </p:pic>
      <p:sp>
        <p:nvSpPr>
          <p:cNvPr id="3" name="Interaktive Schaltfläche: Zur Startseite wechseln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F5FB5FB-A5F2-BDAE-8F9F-3EAB6468F6B1}"/>
              </a:ext>
            </a:extLst>
          </p:cNvPr>
          <p:cNvSpPr/>
          <p:nvPr/>
        </p:nvSpPr>
        <p:spPr>
          <a:xfrm>
            <a:off x="10986050" y="914107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6" name="Interaktive Schaltfläche: Nächste(r) oder Weiter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08E7FE0-4DEC-02C1-BAEA-DD50C003F7A0}"/>
              </a:ext>
            </a:extLst>
          </p:cNvPr>
          <p:cNvSpPr/>
          <p:nvPr/>
        </p:nvSpPr>
        <p:spPr>
          <a:xfrm>
            <a:off x="10986050" y="5998912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4052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Person, Werkzeug, Gebäude, Kleidung enthält.&#10;&#10;Automatisch generierte Beschreibung">
            <a:extLst>
              <a:ext uri="{FF2B5EF4-FFF2-40B4-BE49-F238E27FC236}">
                <a16:creationId xmlns:a16="http://schemas.microsoft.com/office/drawing/2014/main" id="{F897E9CD-F2A9-7C1A-232E-E2CD267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8" b="51130"/>
          <a:stretch/>
        </p:blipFill>
        <p:spPr>
          <a:xfrm>
            <a:off x="0" y="12407"/>
            <a:ext cx="12192000" cy="2159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1B0147-ABB6-4759-856F-EFAF955B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450" y="3134334"/>
            <a:ext cx="11595100" cy="4351338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Hier findest du deine Lehrstelle | yousty.ch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Finde freie Lehrstellen und Betriebe für Schnupperlehren in deiner Umgebung!</a:t>
            </a:r>
            <a:endParaRPr lang="de-CH" sz="1800" b="1" dirty="0">
              <a:latin typeface="Arial" panose="020B0604020202020204" pitchFamily="34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CH" sz="2200" b="1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Eignungstest | lernezimmermann.ch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 dem Eignungstest kannst du feststellen, ob eine Grundbildung im Holzbau zu dir passt und ob du den vielseitigen und anspruchsvollen Anforderungen der Ausbildung gewachsen bist.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CH" sz="2200" b="1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Nützliche Links | holzbau.ch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Weitere Videos &amp; </a:t>
            </a:r>
            <a:r>
              <a:rPr lang="de-CH" sz="2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CH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Media:</a:t>
            </a:r>
            <a:r>
              <a:rPr lang="de-CH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Grafik 3" descr="Ein Bild, das Farbigkeit, Grafiken, Kreis, Screenshot enthält.&#10;&#10;Automatisch generierte Beschreibung">
            <a:hlinkClick r:id="rId6"/>
            <a:extLst>
              <a:ext uri="{FF2B5EF4-FFF2-40B4-BE49-F238E27FC236}">
                <a16:creationId xmlns:a16="http://schemas.microsoft.com/office/drawing/2014/main" id="{0D2D1D21-AA05-2180-1BCB-BAECB31D1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56469" y="5442179"/>
            <a:ext cx="479062" cy="479062"/>
          </a:xfrm>
          <a:prstGeom prst="rect">
            <a:avLst/>
          </a:prstGeom>
        </p:spPr>
      </p:pic>
      <p:pic>
        <p:nvPicPr>
          <p:cNvPr id="5" name="Grafik 4" descr="Ein Bild, das Grafiken, rot, Symbol, Karminrot enthält.&#10;&#10;Automatisch generierte Beschreibung">
            <a:hlinkClick r:id="rId9"/>
            <a:extLst>
              <a:ext uri="{FF2B5EF4-FFF2-40B4-BE49-F238E27FC236}">
                <a16:creationId xmlns:a16="http://schemas.microsoft.com/office/drawing/2014/main" id="{19E54BB8-8D9B-3922-5C2C-7796C5DCE8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004037" y="5442179"/>
            <a:ext cx="686417" cy="479062"/>
          </a:xfrm>
          <a:prstGeom prst="rect">
            <a:avLst/>
          </a:prstGeom>
        </p:spPr>
      </p:pic>
      <p:sp>
        <p:nvSpPr>
          <p:cNvPr id="6" name="Interaktive Schaltfläche: Zur Startseite wechseln 5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3A5D676D-B289-4F95-240D-6765B39D5CA1}"/>
              </a:ext>
            </a:extLst>
          </p:cNvPr>
          <p:cNvSpPr/>
          <p:nvPr/>
        </p:nvSpPr>
        <p:spPr>
          <a:xfrm>
            <a:off x="11353550" y="2401037"/>
            <a:ext cx="540000" cy="540000"/>
          </a:xfrm>
          <a:prstGeom prst="actionButtonHome">
            <a:avLst/>
          </a:prstGeom>
          <a:solidFill>
            <a:srgbClr val="0080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Titel 31">
            <a:extLst>
              <a:ext uri="{FF2B5EF4-FFF2-40B4-BE49-F238E27FC236}">
                <a16:creationId xmlns:a16="http://schemas.microsoft.com/office/drawing/2014/main" id="{AAD3F57A-2775-76E4-7B1C-3D13E784E278}"/>
              </a:ext>
            </a:extLst>
          </p:cNvPr>
          <p:cNvSpPr txBox="1">
            <a:spLocks/>
          </p:cNvSpPr>
          <p:nvPr/>
        </p:nvSpPr>
        <p:spPr>
          <a:xfrm>
            <a:off x="224064" y="1415821"/>
            <a:ext cx="7646069" cy="1214846"/>
          </a:xfrm>
          <a:prstGeom prst="rect">
            <a:avLst/>
          </a:prstGeom>
          <a:solidFill>
            <a:srgbClr val="008094">
              <a:alpha val="92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Weg zur Traumlehrstelle</a:t>
            </a:r>
            <a:endParaRPr lang="de-DE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6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Dark Wood">
      <a:dk1>
        <a:srgbClr val="192A2E"/>
      </a:dk1>
      <a:lt1>
        <a:srgbClr val="FFFFFF"/>
      </a:lt1>
      <a:dk2>
        <a:srgbClr val="936959"/>
      </a:dk2>
      <a:lt2>
        <a:srgbClr val="576466"/>
      </a:lt2>
      <a:accent1>
        <a:srgbClr val="192A2E"/>
      </a:accent1>
      <a:accent2>
        <a:srgbClr val="41536D"/>
      </a:accent2>
      <a:accent3>
        <a:srgbClr val="7F3A33"/>
      </a:accent3>
      <a:accent4>
        <a:srgbClr val="B2714B"/>
      </a:accent4>
      <a:accent5>
        <a:srgbClr val="D5C9BD"/>
      </a:accent5>
      <a:accent6>
        <a:srgbClr val="8D9C95"/>
      </a:accent6>
      <a:hlink>
        <a:srgbClr val="EAEAEA"/>
      </a:hlink>
      <a:folHlink>
        <a:srgbClr val="954F72"/>
      </a:folHlink>
    </a:clrScheme>
    <a:fontScheme name="Dark Wood">
      <a:majorFont>
        <a:latin typeface="Bodoni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 Wood Template_Win32_AP_v2" id="{4A984475-42AF-40E6-ADFA-BA6DFC106E2D}" vid="{8B4A6F8D-3A21-4D69-B1B3-990AD4F90D96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Breitbild</PresentationFormat>
  <Paragraphs>71</Paragraphs>
  <Slides>9</Slides>
  <Notes>3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Arial</vt:lpstr>
      <vt:lpstr>Avenir Next LT Pro</vt:lpstr>
      <vt:lpstr>Bodoni MT</vt:lpstr>
      <vt:lpstr>Calibri</vt:lpstr>
      <vt:lpstr>Calibri Light</vt:lpstr>
      <vt:lpstr>Symbol</vt:lpstr>
      <vt:lpstr>Office</vt:lpstr>
      <vt:lpstr>Office-Design</vt:lpstr>
      <vt:lpstr>Berufe in der Holzbaubranche</vt:lpstr>
      <vt:lpstr>Wie funktioniert dieses interaktive Modul?</vt:lpstr>
      <vt:lpstr>PowerPoint-Präsentation</vt:lpstr>
      <vt:lpstr>Zimmerin / Zimmermann EFZ </vt:lpstr>
      <vt:lpstr>Holzbearbeiter:in EBA</vt:lpstr>
      <vt:lpstr>Eignungstest</vt:lpstr>
      <vt:lpstr>Berufsbild Zimmerin / Zimmermann EFZ</vt:lpstr>
      <vt:lpstr>Lückentext Zimmerin / Zimmermann EFZ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Berufe in der Holzbranche</dc:title>
  <dc:creator>Zora Lenherr</dc:creator>
  <cp:lastModifiedBy>Zora Lenherr</cp:lastModifiedBy>
  <cp:revision>29</cp:revision>
  <dcterms:created xsi:type="dcterms:W3CDTF">2024-01-22T10:59:15Z</dcterms:created>
  <dcterms:modified xsi:type="dcterms:W3CDTF">2024-03-20T14:05:10Z</dcterms:modified>
</cp:coreProperties>
</file>